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491" r:id="rId3"/>
    <p:sldId id="650" r:id="rId4"/>
    <p:sldId id="651" r:id="rId5"/>
    <p:sldId id="524" r:id="rId6"/>
    <p:sldId id="473" r:id="rId7"/>
    <p:sldId id="561" r:id="rId8"/>
    <p:sldId id="611" r:id="rId9"/>
    <p:sldId id="613" r:id="rId10"/>
    <p:sldId id="617" r:id="rId11"/>
    <p:sldId id="614" r:id="rId12"/>
    <p:sldId id="638" r:id="rId13"/>
    <p:sldId id="659" r:id="rId14"/>
    <p:sldId id="657" r:id="rId15"/>
    <p:sldId id="658" r:id="rId16"/>
    <p:sldId id="586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1" r:id="rId25"/>
    <p:sldId id="632" r:id="rId26"/>
    <p:sldId id="633" r:id="rId27"/>
    <p:sldId id="634" r:id="rId28"/>
    <p:sldId id="652" r:id="rId29"/>
    <p:sldId id="635" r:id="rId30"/>
    <p:sldId id="653" r:id="rId31"/>
    <p:sldId id="661" r:id="rId32"/>
    <p:sldId id="662" r:id="rId33"/>
    <p:sldId id="665" r:id="rId34"/>
    <p:sldId id="664" r:id="rId35"/>
    <p:sldId id="666" r:id="rId36"/>
    <p:sldId id="654" r:id="rId37"/>
    <p:sldId id="660" r:id="rId38"/>
    <p:sldId id="668" r:id="rId39"/>
    <p:sldId id="669" r:id="rId40"/>
    <p:sldId id="667" r:id="rId41"/>
    <p:sldId id="656" r:id="rId42"/>
    <p:sldId id="670" r:id="rId43"/>
    <p:sldId id="671" r:id="rId44"/>
    <p:sldId id="672" r:id="rId45"/>
    <p:sldId id="673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00FF00"/>
    <a:srgbClr val="FFFFFF"/>
    <a:srgbClr val="FFFFCC"/>
    <a:srgbClr val="FFFF66"/>
    <a:srgbClr val="FF5050"/>
    <a:srgbClr val="50A404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44" autoAdjust="0"/>
    <p:restoredTop sz="94660"/>
  </p:normalViewPr>
  <p:slideViewPr>
    <p:cSldViewPr>
      <p:cViewPr>
        <p:scale>
          <a:sx n="90" d="100"/>
          <a:sy n="90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E050-B469-4328-826F-0D72E8EC8EF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EBB-95E5-4584-AB0C-AB93698AA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BEBB-95E5-4584-AB0C-AB93698AA5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BEBB-95E5-4584-AB0C-AB93698AA5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C2CF41D0-2420-E14F-BBFD-135AA290C22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System.out.println(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Here is a message to output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);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System.out.println(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Printing something else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);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// Note that we don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need to know how the println() method works in order to use it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2pPr>
              <a:buClr>
                <a:schemeClr val="bg2">
                  <a:lumMod val="20000"/>
                  <a:lumOff val="8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www.paulobrasko.com - All Rights Reserved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mupdate.com/wp-content/uploads/2013/05/useful-java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80" y="838200"/>
            <a:ext cx="8367520" cy="5308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CS-0401</a:t>
            </a:r>
          </a:p>
          <a:p>
            <a:r>
              <a:rPr lang="en-US" sz="2400" b="1" cap="all" dirty="0" smtClean="0"/>
              <a:t>INTERMEDIATE PROGRAMMING </a:t>
            </a:r>
            <a:br>
              <a:rPr lang="en-US" sz="2400" b="1" cap="all" dirty="0" smtClean="0"/>
            </a:br>
            <a:r>
              <a:rPr lang="en-US" sz="2400" b="1" cap="all" dirty="0" smtClean="0"/>
              <a:t>USING JAVA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Paulo </a:t>
            </a:r>
            <a:r>
              <a:rPr lang="en-US" sz="2400" b="1" dirty="0" err="1" smtClean="0"/>
              <a:t>Brasko</a:t>
            </a:r>
            <a:r>
              <a:rPr lang="en-US" sz="2400" b="1" dirty="0" smtClean="0"/>
              <a:t> Ferreira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2018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876800" y="2802940"/>
            <a:ext cx="1943100" cy="3609316"/>
          </a:xfrm>
          <a:prstGeom prst="roundRect">
            <a:avLst/>
          </a:prstGeom>
          <a:solidFill>
            <a:srgbClr val="50A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Advantages of Methods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192954"/>
            <a:ext cx="3276600" cy="3371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Easy to debug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4787" y="1661009"/>
            <a:ext cx="3276600" cy="3371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Easy to add new functionality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ww.health.qld.gov.au/healthyschools/images/resources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33" y="385068"/>
            <a:ext cx="1352579" cy="1038781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676650" y="1207242"/>
            <a:ext cx="3276600" cy="3371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Easy to work as a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2837" y="1678397"/>
            <a:ext cx="3276600" cy="3371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Testing the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2163376"/>
            <a:ext cx="3276600" cy="337131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Avoid code duplication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14912" y="3109250"/>
            <a:ext cx="1676400" cy="5454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Get Inputs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91100" y="3878182"/>
            <a:ext cx="1676400" cy="5454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Validate Inputs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91100" y="4701668"/>
            <a:ext cx="1676400" cy="5454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Calculations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91100" y="5532934"/>
            <a:ext cx="1676400" cy="5454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Show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2000" y="2802940"/>
            <a:ext cx="1943100" cy="3609316"/>
          </a:xfrm>
          <a:prstGeom prst="roundRect">
            <a:avLst/>
          </a:prstGeom>
          <a:solidFill>
            <a:srgbClr val="50A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with one method handling everything: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Get inputs</a:t>
            </a:r>
          </a:p>
          <a:p>
            <a:pPr algn="ctr"/>
            <a:r>
              <a:rPr lang="en-US" dirty="0" smtClean="0"/>
              <a:t>Validate inputs</a:t>
            </a:r>
          </a:p>
          <a:p>
            <a:pPr algn="ctr"/>
            <a:r>
              <a:rPr lang="en-US" dirty="0" smtClean="0"/>
              <a:t>Calculations</a:t>
            </a:r>
          </a:p>
          <a:p>
            <a:pPr algn="ctr"/>
            <a:r>
              <a:rPr lang="en-US" dirty="0" smtClean="0"/>
              <a:t>Show Results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35248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4" y="4281287"/>
            <a:ext cx="1495425" cy="1819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87" y="1912352"/>
            <a:ext cx="1790700" cy="1781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381" y="4607598"/>
            <a:ext cx="2047875" cy="1790700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25" name="Rectangular Callout 24"/>
          <p:cNvSpPr/>
          <p:nvPr/>
        </p:nvSpPr>
        <p:spPr>
          <a:xfrm>
            <a:off x="3364031" y="1009431"/>
            <a:ext cx="4941769" cy="790504"/>
          </a:xfrm>
          <a:prstGeom prst="wedgeRectCallout">
            <a:avLst>
              <a:gd name="adj1" fmla="val 38452"/>
              <a:gd name="adj2" fmla="val 1320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program provides all information in the </a:t>
            </a:r>
            <a:r>
              <a:rPr lang="en-US" dirty="0" smtClean="0">
                <a:solidFill>
                  <a:schemeClr val="bg1"/>
                </a:solidFill>
              </a:rPr>
              <a:t>output as expected, </a:t>
            </a:r>
            <a:r>
              <a:rPr lang="en-US" dirty="0" smtClean="0">
                <a:solidFill>
                  <a:schemeClr val="bg1"/>
                </a:solidFill>
              </a:rPr>
              <a:t>but the numbers are wrong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70621" y="3545920"/>
            <a:ext cx="2944317" cy="949261"/>
          </a:xfrm>
          <a:prstGeom prst="wedgeRectCallout">
            <a:avLst>
              <a:gd name="adj1" fmla="val 36575"/>
              <a:gd name="adj2" fmla="val 832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did the implementation of “Calculations” method, I will take a look at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1295400" y="1645137"/>
            <a:ext cx="3115075" cy="790504"/>
          </a:xfrm>
          <a:prstGeom prst="wedgeRectCallout">
            <a:avLst>
              <a:gd name="adj1" fmla="val 4087"/>
              <a:gd name="adj2" fmla="val 977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 access </a:t>
            </a:r>
            <a:r>
              <a:rPr lang="en-US" dirty="0" smtClean="0">
                <a:solidFill>
                  <a:schemeClr val="bg1"/>
                </a:solidFill>
              </a:rPr>
              <a:t>to a </a:t>
            </a:r>
            <a:r>
              <a:rPr lang="en-US" dirty="0" smtClean="0">
                <a:solidFill>
                  <a:schemeClr val="bg1"/>
                </a:solidFill>
              </a:rPr>
              <a:t>database?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smtClean="0">
                <a:solidFill>
                  <a:schemeClr val="bg1"/>
                </a:solidFill>
              </a:rPr>
              <a:t>create a new method </a:t>
            </a:r>
            <a:r>
              <a:rPr lang="en-US" dirty="0" smtClean="0">
                <a:solidFill>
                  <a:schemeClr val="bg1"/>
                </a:solidFill>
              </a:rPr>
              <a:t>for that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9" grpId="0" animBg="1"/>
      <p:bldP spid="10" grpId="0" animBg="1"/>
      <p:bldP spid="16" grpId="0" animBg="1"/>
      <p:bldP spid="3" grpId="0" animBg="1"/>
      <p:bldP spid="14" grpId="0" animBg="1"/>
      <p:bldP spid="15" grpId="0" animBg="1"/>
      <p:bldP spid="18" grpId="0" animBg="1"/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Functional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Abstraction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Methods provide us with </a:t>
            </a:r>
            <a:r>
              <a:rPr lang="en-US" b="1" dirty="0">
                <a:solidFill>
                  <a:srgbClr val="FFFF00"/>
                </a:solidFill>
                <a:latin typeface="Tahoma" charset="0"/>
                <a:ea typeface="ＭＳ Ｐゴシック" charset="0"/>
                <a:cs typeface="ＭＳ Ｐゴシック" charset="0"/>
              </a:rPr>
              <a:t>functional </a:t>
            </a:r>
            <a:r>
              <a:rPr lang="en-US" b="1" dirty="0" smtClean="0">
                <a:solidFill>
                  <a:srgbClr val="FFFF00"/>
                </a:solidFill>
                <a:latin typeface="Tahoma" charset="0"/>
                <a:ea typeface="ＭＳ Ｐゴシック" charset="0"/>
                <a:cs typeface="ＭＳ Ｐゴシック" charset="0"/>
              </a:rPr>
              <a:t>abstraction</a:t>
            </a:r>
            <a:endParaRPr lang="en-US" b="1" dirty="0">
              <a:solidFill>
                <a:srgbClr val="FFFF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We do not need to know all of the </a:t>
            </a:r>
            <a:r>
              <a:rPr lang="en-US" dirty="0" smtClean="0">
                <a:latin typeface="Tahoma" charset="0"/>
                <a:ea typeface="ＭＳ Ｐゴシック" charset="0"/>
              </a:rPr>
              <a:t>implementation </a:t>
            </a:r>
            <a:r>
              <a:rPr lang="en-US" dirty="0">
                <a:latin typeface="Tahoma" charset="0"/>
                <a:ea typeface="ＭＳ Ｐゴシック" charset="0"/>
              </a:rPr>
              <a:t>details of the methods in order to use them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We simply need to know</a:t>
            </a:r>
          </a:p>
          <a:p>
            <a:pPr lvl="3" eaLnBrk="1" hangingPunct="1"/>
            <a:r>
              <a:rPr lang="en-US" dirty="0">
                <a:latin typeface="Tahoma" charset="0"/>
                <a:ea typeface="ＭＳ Ｐゴシック" charset="0"/>
              </a:rPr>
              <a:t>What </a:t>
            </a:r>
            <a:r>
              <a:rPr lang="en-US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arguments</a:t>
            </a:r>
            <a:r>
              <a:rPr lang="en-US" dirty="0">
                <a:latin typeface="Tahoma" charset="0"/>
                <a:ea typeface="ＭＳ Ｐゴシック" charset="0"/>
              </a:rPr>
              <a:t> (parameters) we must provide</a:t>
            </a:r>
          </a:p>
          <a:p>
            <a:pPr lvl="3" eaLnBrk="1" hangingPunct="1"/>
            <a:r>
              <a:rPr lang="en-US" dirty="0">
                <a:latin typeface="Tahoma" charset="0"/>
                <a:ea typeface="ＭＳ Ｐゴシック" charset="0"/>
              </a:rPr>
              <a:t>What the </a:t>
            </a:r>
            <a:r>
              <a:rPr lang="en-US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effect of the method </a:t>
            </a:r>
            <a:r>
              <a:rPr lang="en-US" dirty="0">
                <a:latin typeface="Tahoma" charset="0"/>
                <a:ea typeface="ＭＳ Ｐゴシック" charset="0"/>
              </a:rPr>
              <a:t>is (i.e. what does it do?)</a:t>
            </a:r>
          </a:p>
          <a:p>
            <a:pPr lvl="2" eaLnBrk="1" hangingPunct="1"/>
            <a:endParaRPr lang="en-US" dirty="0" smtClean="0">
              <a:latin typeface="Tahoma" charset="0"/>
              <a:ea typeface="ＭＳ Ｐゴシック" charset="0"/>
            </a:endParaRPr>
          </a:p>
          <a:p>
            <a:pPr marL="667512" lvl="2" indent="0" algn="ctr" eaLnBrk="1" hangingPunct="1"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double root = </a:t>
            </a:r>
            <a:r>
              <a:rPr lang="en-US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Math.sqrt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(9.0);</a:t>
            </a:r>
            <a:endParaRPr lang="en-US" b="1" dirty="0">
              <a:solidFill>
                <a:srgbClr val="FFFF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lvl="2" eaLnBrk="1" hangingPunct="1"/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This </a:t>
            </a:r>
            <a:r>
              <a:rPr lang="en-US" dirty="0">
                <a:latin typeface="Tahoma" charset="0"/>
                <a:ea typeface="ＭＳ Ｐゴシック" charset="0"/>
              </a:rPr>
              <a:t>allows programmers to easily use methods that they </a:t>
            </a:r>
            <a:r>
              <a:rPr lang="en-US" dirty="0" smtClean="0">
                <a:latin typeface="Tahoma" charset="0"/>
                <a:ea typeface="ＭＳ Ｐゴシック" charset="0"/>
              </a:rPr>
              <a:t>did no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t </a:t>
            </a:r>
            <a:r>
              <a:rPr lang="en-US" altLang="ja-JP" dirty="0">
                <a:latin typeface="Tahoma" charset="0"/>
                <a:ea typeface="ＭＳ Ｐゴシック" charset="0"/>
              </a:rPr>
              <a:t>write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7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General Form of a Java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the</a:t>
            </a:r>
            <a:br>
              <a:rPr lang="en-US" dirty="0" smtClean="0"/>
            </a:br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71800" cy="207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5" y="2483588"/>
            <a:ext cx="294600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6" y="4572000"/>
            <a:ext cx="2902014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2567430"/>
            <a:ext cx="4876800" cy="185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Example</a:t>
            </a:r>
            <a:r>
              <a:rPr lang="en-US" sz="1600" dirty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give a soft drink to a marathon runner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do not get anything back from the runner.</a:t>
            </a:r>
          </a:p>
          <a:p>
            <a:endParaRPr lang="en-US" sz="1600" dirty="0" smtClean="0"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World: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Calling a method with an input (water, beer, OJ).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method does not return anything back to you.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55461"/>
            <a:ext cx="4876800" cy="238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 Example: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call the mechanic (or you drive to his workplace).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give </a:t>
            </a:r>
            <a:r>
              <a:rPr lang="en-US" sz="1600" dirty="0">
                <a:latin typeface="Cambria" panose="02040503050406030204" pitchFamily="18" charset="0"/>
                <a:cs typeface="Courier New" panose="02070309020205020404" pitchFamily="49" charset="0"/>
              </a:rPr>
              <a:t>your broken </a:t>
            </a:r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car to the mechanic.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mechanic does his “magic” and returns the fixed car back to you when he is done.</a:t>
            </a:r>
          </a:p>
          <a:p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 World: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Calling a method with an input parameter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method returns something back when it is done.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4940" y="4572000"/>
            <a:ext cx="4876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Example: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turn your bedroom lights off.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You don’t need to give anything to the light switch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light switch does not give anything back to you</a:t>
            </a:r>
          </a:p>
          <a:p>
            <a:pPr algn="ctr"/>
            <a:endParaRPr lang="en-US" sz="1600" dirty="0" smtClean="0">
              <a:solidFill>
                <a:srgbClr val="FFFF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</a:t>
            </a:r>
            <a:r>
              <a:rPr lang="en-US" sz="1600" dirty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World:</a:t>
            </a:r>
          </a:p>
          <a:p>
            <a:r>
              <a:rPr lang="en-US" sz="1600" dirty="0">
                <a:latin typeface="Cambria" panose="02040503050406030204" pitchFamily="18" charset="0"/>
                <a:cs typeface="Courier New" panose="02070309020205020404" pitchFamily="49" charset="0"/>
              </a:rPr>
              <a:t>Calling a method with </a:t>
            </a:r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no input. 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The </a:t>
            </a:r>
            <a:r>
              <a:rPr lang="en-US" sz="1600" dirty="0">
                <a:latin typeface="Cambria" panose="02040503050406030204" pitchFamily="18" charset="0"/>
                <a:cs typeface="Courier New" panose="02070309020205020404" pitchFamily="49" charset="0"/>
              </a:rPr>
              <a:t>method does not return anything back to you.</a:t>
            </a:r>
          </a:p>
          <a:p>
            <a:endParaRPr lang="en-US" sz="1600" dirty="0" smtClean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nimBg="1"/>
      <p:bldP spid="9" grpId="0" build="p" bldLvl="5" animBg="1"/>
      <p:bldP spid="10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" y="163295"/>
            <a:ext cx="32412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" y="2365121"/>
            <a:ext cx="3331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152400"/>
            <a:ext cx="4876800" cy="2079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 Example: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Anyone can park in a public parking lot, such as the Shopping Mall parking</a:t>
            </a:r>
          </a:p>
          <a:p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 World: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A public method can be called by not only other methods within the class it has been defined, but also by any other external class objects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365120"/>
            <a:ext cx="4876800" cy="2079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 Example: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Only hotel guests can park in the hotel private parking lot</a:t>
            </a:r>
          </a:p>
          <a:p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 World: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A private method can be only called by other methods within the class it belongs to. No outside calls are permitted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" y="4572000"/>
            <a:ext cx="3331675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62400" y="4572000"/>
            <a:ext cx="4876800" cy="2079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Real World  Example: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Marriott Group owns many other hotels. Its members have privileges in any of its hotels (not for the general public)</a:t>
            </a:r>
          </a:p>
          <a:p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Programming  World:</a:t>
            </a:r>
          </a:p>
          <a:p>
            <a:r>
              <a:rPr 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A protected method can be called by any class inside a package (package is a group of classes)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  <p:bldP spid="11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Elements of a Method (*)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of &lt;at an&gt;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java statements;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return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Where:	</a:t>
            </a:r>
            <a:r>
              <a:rPr lang="en-US" sz="2000" dirty="0" err="1" smtClean="0"/>
              <a:t>pt</a:t>
            </a:r>
            <a:r>
              <a:rPr lang="en-US" sz="2000" dirty="0" smtClean="0"/>
              <a:t> = permission type: </a:t>
            </a:r>
            <a:r>
              <a:rPr lang="en-US" sz="1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endParaRPr 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6363" indent="-1376363">
              <a:buNone/>
              <a:tabLst>
                <a:tab pos="1376363" algn="l"/>
              </a:tabLst>
            </a:pPr>
            <a:r>
              <a:rPr lang="en-US" sz="2400" dirty="0"/>
              <a:t>	</a:t>
            </a:r>
            <a:r>
              <a:rPr lang="en-US" sz="2000" dirty="0" smtClean="0"/>
              <a:t>mod =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final, or nothing</a:t>
            </a:r>
            <a:endParaRPr lang="en-US" sz="1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rt</a:t>
            </a:r>
            <a:r>
              <a:rPr lang="en-US" sz="2000" dirty="0" smtClean="0"/>
              <a:t> = object returned type (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2000" dirty="0" smtClean="0"/>
              <a:t>)</a:t>
            </a:r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mn</a:t>
            </a:r>
            <a:r>
              <a:rPr lang="en-US" sz="2000" dirty="0" smtClean="0"/>
              <a:t> = method name (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remember 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camelCase</a:t>
            </a:r>
            <a:r>
              <a:rPr lang="en-US" sz="2000" dirty="0" smtClean="0"/>
              <a:t>)</a:t>
            </a:r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	at = argument type (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car, or empty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	an = argument name (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remember </a:t>
            </a:r>
            <a:r>
              <a:rPr lang="en-US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camelCase</a:t>
            </a:r>
            <a:r>
              <a:rPr lang="en-US" sz="2000" dirty="0" smtClean="0"/>
              <a:t>)</a:t>
            </a:r>
          </a:p>
          <a:p>
            <a:pPr marL="0" indent="0">
              <a:buNone/>
              <a:tabLst>
                <a:tab pos="13763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ro</a:t>
            </a:r>
            <a:r>
              <a:rPr lang="en-US" sz="2000" dirty="0" smtClean="0"/>
              <a:t>  = returned object or variable </a:t>
            </a:r>
            <a:r>
              <a:rPr lang="en-US" sz="2000" dirty="0" smtClean="0"/>
              <a:t>value (</a:t>
            </a:r>
            <a:r>
              <a:rPr lang="en-US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nothing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(*) commands in yellow means mandatory entry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Access Type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pt</a:t>
            </a:r>
            <a:r>
              <a:rPr lang="en-US" sz="2400" dirty="0"/>
              <a:t> = permission type: 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private:    The method can be called only by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statements from within the class this</a:t>
            </a:r>
            <a:b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method has been defined</a:t>
            </a:r>
            <a:b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public:     as the name suggest, the method can</a:t>
            </a:r>
            <a:b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be called by statements in any other </a:t>
            </a:r>
            <a:b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class any other class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protected:  the method can be called by classes</a:t>
            </a:r>
            <a:b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that are in the same “package”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of &lt;at an&gt;)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statements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returnedValueOrObject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81000"/>
            <a:ext cx="685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Modifiers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3702" y="762000"/>
            <a:ext cx="7851648" cy="1828800"/>
          </a:xfrm>
        </p:spPr>
        <p:txBody>
          <a:bodyPr/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of &lt;at an&gt;)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statements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returnedValueOrObject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381000"/>
            <a:ext cx="685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10355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 </a:t>
            </a:r>
            <a:r>
              <a:rPr lang="en-US" sz="2000" dirty="0"/>
              <a:t>= </a:t>
            </a:r>
            <a:r>
              <a:rPr lang="en-US" sz="2000" dirty="0" smtClean="0"/>
              <a:t>modifiers:</a:t>
            </a:r>
            <a:r>
              <a:rPr lang="en-US" sz="2400" dirty="0" smtClean="0"/>
              <a:t>  </a:t>
            </a:r>
            <a:r>
              <a:rPr lang="en-US" sz="20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static, final, or no value</a:t>
            </a:r>
          </a:p>
          <a:p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The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called by using the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instead of the object’s name</a:t>
            </a: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.abs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(-10);   // Math is the CLASS name</a:t>
            </a: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value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method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shall be called through the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object</a:t>
            </a: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String name1 = “John”,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name2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“”;</a:t>
            </a:r>
            <a:endParaRPr lang="en-US" sz="1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.isEmpty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wrong! It does not make any sense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name2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.isEmpty();   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name2 content empty?</a:t>
            </a: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method cannot be overridden, i.e., it is</a:t>
            </a:r>
            <a:b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final for modification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Example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Math.cos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1172"/>
            <a:ext cx="6229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19" y="4267200"/>
            <a:ext cx="595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Return Value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of &lt;at an&gt;)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statements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returnedValueOrObject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381000"/>
            <a:ext cx="685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rt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returned value type:</a:t>
            </a:r>
            <a:r>
              <a:rPr lang="en-US" sz="2400" dirty="0" smtClean="0"/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double, String, </a:t>
            </a:r>
            <a:r>
              <a:rPr lang="en-US" sz="20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void, Elephant</a:t>
            </a:r>
            <a:endParaRPr lang="en-US" sz="2000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 Specifies what kind of returning value the method</a:t>
            </a:r>
            <a:b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will send back to the statement that has called it. </a:t>
            </a:r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The method is consider a:</a:t>
            </a:r>
          </a:p>
          <a:p>
            <a:pPr marL="461963"/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Function, if it returns something</a:t>
            </a:r>
          </a:p>
          <a:p>
            <a:pPr marL="461963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marL="461963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double a =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10);</a:t>
            </a:r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ii) Procedure, if it does not return anything</a:t>
            </a:r>
          </a:p>
          <a:p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1963"/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a =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(“Hello World”);</a:t>
            </a: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c) The method can return ONLY one “thing” back!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9800" y="5181600"/>
            <a:ext cx="1358020" cy="304800"/>
            <a:chOff x="2209800" y="5181600"/>
            <a:chExt cx="1358020" cy="304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209800" y="5181600"/>
              <a:ext cx="1358020" cy="30480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209800" y="5181600"/>
              <a:ext cx="1358020" cy="30480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90600"/>
            <a:ext cx="86868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examples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" y="1066800"/>
            <a:ext cx="8305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void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printCompanyPolicy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53975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(“Company Policies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“);</a:t>
            </a:r>
          </a:p>
          <a:p>
            <a:pPr marL="53975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(“No smoking in the premises”);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(“No Zumba dancing in the classroom”);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}</a:t>
            </a:r>
          </a:p>
          <a:p>
            <a:pPr marL="53975"/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53975"/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private double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computeRectangleArea</a:t>
            </a:r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(double base, double height) {</a:t>
            </a:r>
            <a:endParaRPr lang="en-US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double area = base * height;</a:t>
            </a:r>
          </a:p>
          <a:p>
            <a:pPr marL="53975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return area;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}</a:t>
            </a:r>
          </a:p>
          <a:p>
            <a:pPr marL="53975"/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private String[]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getFirstLastNames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 {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String[]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firstLastNameArray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</a:t>
            </a:r>
          </a:p>
          <a:p>
            <a:pPr marL="53975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(“Enter your first and last name);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String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fullName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keyboard.nextLine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firstLastNameArray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fullName.split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(“ “);</a:t>
            </a:r>
          </a:p>
          <a:p>
            <a:pPr marL="53975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return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firstLastNameArray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</a:t>
            </a:r>
          </a:p>
          <a:p>
            <a:pPr marL="53975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}</a:t>
            </a:r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204988"/>
            <a:ext cx="5791200" cy="2286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376711"/>
            <a:ext cx="3962400" cy="27148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00200" y="1143000"/>
            <a:ext cx="6858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2743200"/>
            <a:ext cx="914400" cy="28275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3277870"/>
            <a:ext cx="1752600" cy="25929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72285" y="4093951"/>
            <a:ext cx="1219200" cy="275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14400" y="5461493"/>
            <a:ext cx="3581400" cy="275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of &lt;at an&gt;)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statements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returnedValueOrObject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0" y="373455"/>
            <a:ext cx="6858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305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Features on method names:</a:t>
            </a:r>
          </a:p>
          <a:p>
            <a:endParaRPr lang="en-US" sz="24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400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camelCase</a:t>
            </a:r>
            <a:endParaRPr lang="en-US" sz="2400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double average();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daysOfTheWeek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000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 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meaningful names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double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getAveragedLabGrade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isValidData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String[]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getEmployeeFullName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setEmployeeFullName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n-US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employeeName</a:t>
            </a:r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 void results();</a:t>
            </a:r>
            <a:endParaRPr lang="en-US" sz="20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5384817"/>
            <a:ext cx="3935617" cy="330183"/>
            <a:chOff x="914400" y="5384817"/>
            <a:chExt cx="3935617" cy="33018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63817" y="5384817"/>
              <a:ext cx="3886200" cy="33018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14400" y="5384817"/>
              <a:ext cx="3886200" cy="33018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Arguments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&lt;mod&gt;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of &lt;at an&gt;)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statements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returnedValueOrObject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381000"/>
            <a:ext cx="2286000" cy="381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List of &lt;at an&gt;: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list of arguments to be used by the method statements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 list is composed of pairs of (argument type </a:t>
            </a:r>
            <a:r>
              <a:rPr lang="en-US" sz="2000" dirty="0" smtClean="0"/>
              <a:t>and argument </a:t>
            </a:r>
            <a:r>
              <a:rPr lang="en-US" sz="2000" dirty="0" smtClean="0"/>
              <a:t>name)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pairs in the list are separated by commas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list can be empty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Examples: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showHelpInformation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retrieveMinValue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b);</a:t>
            </a:r>
          </a:p>
          <a:p>
            <a:pPr lvl="1"/>
            <a:r>
              <a:rPr lang="en-US" sz="20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saveEmployeeData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name,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Elephant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myPet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double weight);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 Method and </a:t>
            </a:r>
            <a:br>
              <a:rPr lang="en-US" dirty="0" smtClean="0"/>
            </a:br>
            <a:r>
              <a:rPr lang="en-US" dirty="0" smtClean="0"/>
              <a:t>Using its returned value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Calling Methods Within your Class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923" y="1295400"/>
            <a:ext cx="8229600" cy="5257800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Marlett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// method defined inside your class</a:t>
            </a:r>
          </a:p>
          <a:p>
            <a:pPr lvl="1" eaLnBrk="1" hangingPunct="1">
              <a:buFont typeface="Marlett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public double 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area</a:t>
            </a: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( double 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radius</a:t>
            </a: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) {</a:t>
            </a:r>
            <a:endParaRPr lang="en-US" sz="2000" dirty="0">
              <a:solidFill>
                <a:srgbClr val="FFFF00"/>
              </a:solidFill>
              <a:latin typeface="Courier New" charset="0"/>
              <a:ea typeface="ＭＳ Ｐゴシック" charset="0"/>
            </a:endParaRPr>
          </a:p>
          <a:p>
            <a:pPr lvl="1" eaLnBrk="1" hangingPunct="1">
              <a:buFont typeface="Marlett" charset="0"/>
              <a:buNone/>
            </a:pP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		double </a:t>
            </a:r>
            <a:r>
              <a:rPr lang="en-US" sz="2000" dirty="0" err="1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ans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Math.PI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* radius * radius;</a:t>
            </a:r>
          </a:p>
          <a:p>
            <a:pPr lvl="1" eaLnBrk="1" hangingPunct="1">
              <a:buFont typeface="Marlett" charset="0"/>
              <a:buNone/>
            </a:pP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		return </a:t>
            </a:r>
            <a:r>
              <a:rPr lang="en-US" sz="2000" dirty="0" err="1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ans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;</a:t>
            </a:r>
          </a:p>
          <a:p>
            <a:pPr lvl="1" eaLnBrk="1" hangingPunct="1">
              <a:buFont typeface="Marlett" charset="0"/>
              <a:buNone/>
            </a:pP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}</a:t>
            </a:r>
          </a:p>
          <a:p>
            <a:pPr lvl="1" eaLnBrk="1" hangingPunct="1">
              <a:buFont typeface="Marlett" charset="0"/>
              <a:buNone/>
            </a:pPr>
            <a:endParaRPr lang="en-US" sz="2000" b="1" dirty="0" smtClean="0">
              <a:latin typeface="Courier New" charset="0"/>
              <a:ea typeface="ＭＳ Ｐゴシック" charset="0"/>
            </a:endParaRPr>
          </a:p>
          <a:p>
            <a:pPr lvl="1" eaLnBrk="1" hangingPunct="1">
              <a:buFont typeface="Marlett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public </a:t>
            </a:r>
            <a:r>
              <a:rPr lang="en-US" sz="2000" dirty="0" err="1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main() {</a:t>
            </a:r>
          </a:p>
          <a:p>
            <a:pPr lvl="1" eaLnBrk="1" hangingPunct="1">
              <a:buFont typeface="Marlett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  double 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rad = 2.0;</a:t>
            </a:r>
          </a:p>
          <a:p>
            <a:pPr lvl="1" eaLnBrk="1" hangingPunct="1">
              <a:buFont typeface="Marlett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  double </a:t>
            </a:r>
            <a:r>
              <a:rPr lang="en-US" sz="2000" dirty="0" err="1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theArea</a:t>
            </a: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 = area(rad); </a:t>
            </a:r>
            <a:endParaRPr lang="en-US" sz="2000" dirty="0" smtClean="0">
              <a:solidFill>
                <a:srgbClr val="FFFF00"/>
              </a:solidFill>
              <a:latin typeface="Courier New" charset="0"/>
              <a:ea typeface="ＭＳ Ｐゴシック" charset="0"/>
            </a:endParaRPr>
          </a:p>
          <a:p>
            <a:pPr lvl="1" eaLnBrk="1" hangingPunct="1">
              <a:buFont typeface="Marlett" charset="0"/>
              <a:buNone/>
            </a:pPr>
            <a:r>
              <a:rPr lang="en-US" sz="2000" dirty="0">
                <a:solidFill>
                  <a:srgbClr val="FFFF00"/>
                </a:solidFill>
                <a:latin typeface="Courier New" charset="0"/>
                <a:ea typeface="ＭＳ Ｐゴシック" charset="0"/>
              </a:rPr>
              <a:t>}</a:t>
            </a:r>
          </a:p>
          <a:p>
            <a:pPr lvl="1" eaLnBrk="1" hangingPunct="1"/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1800" dirty="0" smtClean="0">
                <a:latin typeface="Tahoma" charset="0"/>
                <a:ea typeface="ＭＳ Ｐゴシック" charset="0"/>
              </a:rPr>
              <a:t>Note #1: If method is called in same class in which it was defined, we </a:t>
            </a:r>
            <a:r>
              <a:rPr lang="en-US" sz="1800" dirty="0">
                <a:latin typeface="Tahoma" charset="0"/>
                <a:ea typeface="ＭＳ Ｐゴシック" charset="0"/>
              </a:rPr>
              <a:t>don</a:t>
            </a:r>
            <a:r>
              <a:rPr lang="ja-JP" altLang="en-US" sz="1800" dirty="0">
                <a:latin typeface="Tahoma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ahoma" charset="0"/>
                <a:ea typeface="ＭＳ Ｐゴシック" charset="0"/>
              </a:rPr>
              <a:t>t need to use the class name in the </a:t>
            </a:r>
            <a:r>
              <a:rPr lang="en-US" altLang="ja-JP" sz="1800" dirty="0" smtClean="0">
                <a:latin typeface="Tahoma" charset="0"/>
                <a:ea typeface="ＭＳ Ｐゴシック" charset="0"/>
              </a:rPr>
              <a:t>call</a:t>
            </a:r>
          </a:p>
          <a:p>
            <a:r>
              <a:rPr lang="en-US" sz="1800" dirty="0">
                <a:latin typeface="Tahoma" charset="0"/>
                <a:ea typeface="ＭＳ Ｐゴシック" charset="0"/>
              </a:rPr>
              <a:t>Note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#2: parameter name does not need to have the same name as the argument name. They only must have the same type (double)</a:t>
            </a:r>
            <a:endParaRPr lang="en-US" sz="1800" dirty="0">
              <a:latin typeface="Tahoma" charset="0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1" y="1600200"/>
            <a:ext cx="3428998" cy="1464209"/>
            <a:chOff x="4953001" y="1600200"/>
            <a:chExt cx="3428998" cy="1464209"/>
          </a:xfrm>
        </p:grpSpPr>
        <p:sp>
          <p:nvSpPr>
            <p:cNvPr id="102404" name="Text Box 4"/>
            <p:cNvSpPr txBox="1">
              <a:spLocks noChangeArrowheads="1"/>
            </p:cNvSpPr>
            <p:nvPr/>
          </p:nvSpPr>
          <p:spPr bwMode="auto">
            <a:xfrm>
              <a:off x="7162800" y="2664299"/>
              <a:ext cx="1219199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FF00"/>
                  </a:solidFill>
                  <a:latin typeface="Times New Roman" charset="0"/>
                </a:rPr>
                <a:t>parameter</a:t>
              </a:r>
              <a:endParaRPr lang="en-US" dirty="0">
                <a:solidFill>
                  <a:srgbClr val="00FF00"/>
                </a:solidFill>
                <a:latin typeface="Times New Roman" charset="0"/>
              </a:endParaRPr>
            </a:p>
          </p:txBody>
        </p:sp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 flipH="1" flipV="1">
              <a:off x="5715000" y="1981200"/>
              <a:ext cx="1295400" cy="6830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953001" y="1600200"/>
              <a:ext cx="1219199" cy="40011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1760" y="3575050"/>
            <a:ext cx="3593848" cy="800220"/>
            <a:chOff x="4721760" y="3575050"/>
            <a:chExt cx="3593848" cy="800220"/>
          </a:xfrm>
        </p:grpSpPr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 flipH="1">
              <a:off x="5334000" y="3810000"/>
              <a:ext cx="1676400" cy="381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7168081" y="3575050"/>
              <a:ext cx="11475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3399"/>
                  </a:solidFill>
                  <a:latin typeface="Times New Roman" charset="0"/>
                </a:rPr>
                <a:t>argument</a:t>
              </a:r>
              <a:endParaRPr lang="en-US" dirty="0">
                <a:solidFill>
                  <a:srgbClr val="003399"/>
                </a:solidFill>
                <a:latin typeface="Times New Roman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721760" y="3975160"/>
              <a:ext cx="533400" cy="40011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 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Methods</a:t>
            </a:r>
          </a:p>
          <a:p>
            <a:r>
              <a:rPr lang="en-US" dirty="0" smtClean="0"/>
              <a:t>General form of a method</a:t>
            </a:r>
          </a:p>
          <a:p>
            <a:pPr lvl="1"/>
            <a:r>
              <a:rPr lang="en-US" dirty="0"/>
              <a:t>Access type</a:t>
            </a:r>
          </a:p>
          <a:p>
            <a:pPr lvl="1"/>
            <a:r>
              <a:rPr lang="en-US" dirty="0"/>
              <a:t>Modifiers</a:t>
            </a:r>
          </a:p>
          <a:p>
            <a:pPr lvl="1"/>
            <a:r>
              <a:rPr lang="en-US" dirty="0"/>
              <a:t>Returning value</a:t>
            </a:r>
          </a:p>
          <a:p>
            <a:pPr lvl="1"/>
            <a:r>
              <a:rPr lang="en-US" dirty="0" smtClean="0"/>
              <a:t>Names</a:t>
            </a:r>
            <a:endParaRPr lang="en-US" dirty="0" smtClean="0"/>
          </a:p>
          <a:p>
            <a:pPr lvl="1"/>
            <a:r>
              <a:rPr lang="en-US" dirty="0" smtClean="0"/>
              <a:t>Input arguments</a:t>
            </a:r>
          </a:p>
          <a:p>
            <a:pPr lvl="1"/>
            <a:r>
              <a:rPr lang="en-US" dirty="0" smtClean="0"/>
              <a:t>Examples</a:t>
            </a:r>
            <a:endParaRPr lang="en-US" dirty="0" smtClean="0"/>
          </a:p>
          <a:p>
            <a:r>
              <a:rPr lang="en-US" dirty="0" smtClean="0"/>
              <a:t>Calling a method</a:t>
            </a:r>
          </a:p>
          <a:p>
            <a:r>
              <a:rPr lang="en-US" dirty="0" smtClean="0"/>
              <a:t>Using the method returned value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118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655064"/>
          </a:xfrm>
        </p:spPr>
        <p:txBody>
          <a:bodyPr/>
          <a:lstStyle/>
          <a:p>
            <a:r>
              <a:rPr lang="en-US" dirty="0" smtClean="0"/>
              <a:t>Variables are passed by Value!!!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8763000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public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main() {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value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=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2;</a:t>
            </a:r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(“before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method: “ + value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doubleIt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(value);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(“after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method: “ + value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}</a:t>
            </a:r>
          </a:p>
          <a:p>
            <a:pPr lvl="1"/>
            <a:endParaRPr lang="en-US" sz="2000" dirty="0" smtClean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// method defined inside your class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public void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doubleIt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value) {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value = 2 * value;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(“inside method: “ + value);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}</a:t>
            </a:r>
            <a:endParaRPr lang="en-US" sz="2000" b="1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  <a:p>
            <a:pPr lvl="1"/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5" y="4552890"/>
            <a:ext cx="3048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Answer: 2, 4, 2</a:t>
            </a:r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4552890"/>
            <a:ext cx="54864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Values are passed as copy!</a:t>
            </a:r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5684" y="1568034"/>
            <a:ext cx="87630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// method defined inside your class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public void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doubleIt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value) {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value = 2 * value;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(“inside method: “ + value);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}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public </a:t>
            </a:r>
            <a:r>
              <a:rPr lang="en-US" sz="2000" dirty="0" err="1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main() {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value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=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2;</a:t>
            </a:r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(“before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method: “ + value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doubleIt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(value);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System.out.println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(“after </a:t>
            </a:r>
            <a:r>
              <a:rPr lang="en-US" sz="2000" dirty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method: “ + value</a:t>
            </a:r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ourier New" charset="0"/>
                <a:ea typeface="ＭＳ Ｐゴシック" charset="0"/>
              </a:rPr>
              <a:t>}</a:t>
            </a:r>
            <a:endParaRPr lang="en-US" sz="2000" dirty="0">
              <a:solidFill>
                <a:srgbClr val="00206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8406" y="168694"/>
            <a:ext cx="158713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Give a Copy to the method: 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2366" y="32091"/>
            <a:ext cx="1655828" cy="1504314"/>
            <a:chOff x="492366" y="32091"/>
            <a:chExt cx="1655828" cy="1504314"/>
          </a:xfrm>
        </p:grpSpPr>
        <p:grpSp>
          <p:nvGrpSpPr>
            <p:cNvPr id="7" name="Group 6"/>
            <p:cNvGrpSpPr/>
            <p:nvPr/>
          </p:nvGrpSpPr>
          <p:grpSpPr>
            <a:xfrm>
              <a:off x="492366" y="32091"/>
              <a:ext cx="1655828" cy="1504314"/>
              <a:chOff x="1066800" y="584734"/>
              <a:chExt cx="1655828" cy="1504314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584734"/>
                <a:ext cx="1655828" cy="1504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 rot="571471">
                <a:off x="1436629" y="1385706"/>
                <a:ext cx="665102" cy="33855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value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765671" y="838200"/>
                <a:ext cx="258086" cy="33855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2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Flowchart: Process 12"/>
            <p:cNvSpPr/>
            <p:nvPr/>
          </p:nvSpPr>
          <p:spPr>
            <a:xfrm>
              <a:off x="492366" y="32091"/>
              <a:ext cx="1655828" cy="1491909"/>
            </a:xfrm>
            <a:prstGeom prst="flowChartProcess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600200" y="454834"/>
            <a:ext cx="53340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5744" y="46108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JVM makes a copy of the  contents and place it inside a new box!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2366" y="5353686"/>
            <a:ext cx="1655828" cy="1504314"/>
            <a:chOff x="1066800" y="584734"/>
            <a:chExt cx="1655828" cy="150431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84734"/>
              <a:ext cx="1655828" cy="1504314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571471">
              <a:off x="1436629" y="1385706"/>
              <a:ext cx="665102" cy="33855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50800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value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5671" y="838200"/>
              <a:ext cx="258086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76500" y="5607152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method uses the new box (green) to double its value to 4, but the contents of the original box (in red) is still intact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nimBg="1"/>
      <p:bldP spid="12" grpId="0" animBg="1"/>
      <p:bldP spid="16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5" name="Picture 2" descr="http://www.dreamstime.com/person-thinking-thumb5628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400" y="4648200"/>
            <a:ext cx="1257300" cy="177165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543050" y="2895600"/>
            <a:ext cx="5029200" cy="1143000"/>
          </a:xfrm>
          <a:prstGeom prst="wedgeRoundRectCallout">
            <a:avLst>
              <a:gd name="adj1" fmla="val -42045"/>
              <a:gd name="adj2" fmla="val 124388"/>
              <a:gd name="adj3" fmla="val 16667"/>
            </a:avLst>
          </a:prstGeom>
          <a:solidFill>
            <a:srgbClr val="FFD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we pass an array as a method argument and the method changes its contents, will this change be noticed in the main program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576" y="12954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MethodExample01.java</a:t>
            </a:r>
            <a:endParaRPr lang="en-US" sz="20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Copying an array into another array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175" y="1219200"/>
            <a:ext cx="32993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 1, 2, 3, 4};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-1;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219200"/>
            <a:ext cx="362150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Located at 0x3B memory position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1, 2, 3, 4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located at 0x6A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1, 2, 3, 4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-1, 3, 4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-1, 3, 4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4749"/>
              </p:ext>
            </p:extLst>
          </p:nvPr>
        </p:nvGraphicFramePr>
        <p:xfrm>
          <a:off x="2514600" y="3250525"/>
          <a:ext cx="4853345" cy="3427123"/>
        </p:xfrm>
        <a:graphic>
          <a:graphicData uri="http://schemas.openxmlformats.org/drawingml/2006/table">
            <a:tbl>
              <a:tblPr/>
              <a:tblGrid>
                <a:gridCol w="474220"/>
                <a:gridCol w="111145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  <a:gridCol w="474220"/>
              </a:tblGrid>
              <a:tr h="3417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7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” “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0x3B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124201" y="5614989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ArrayB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646" y="5604458"/>
            <a:ext cx="43227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10" grpId="0" uiExpand="1" build="p" bldLvl="4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26670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MethodExample01.java</a:t>
            </a:r>
            <a:endParaRPr lang="en-US" sz="20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Exceptions</a:t>
            </a:r>
            <a:br>
              <a:rPr lang="en-US" dirty="0" smtClean="0"/>
            </a:br>
            <a:r>
              <a:rPr lang="en-US" dirty="0" smtClean="0"/>
              <a:t>and Methods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436"/>
            <a:ext cx="195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0" y="1974555"/>
            <a:ext cx="1905000" cy="748711"/>
          </a:xfrm>
          <a:prstGeom prst="wedgeRoundRectCallout">
            <a:avLst>
              <a:gd name="adj1" fmla="val -10626"/>
              <a:gd name="adj2" fmla="val 14321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Darling, could you buy my favorite shampoo, please???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ways of handling a problem </a:t>
            </a:r>
            <a:br>
              <a:rPr lang="en-US" sz="3600" dirty="0" smtClean="0"/>
            </a:br>
            <a:r>
              <a:rPr lang="en-US" sz="3600" dirty="0" smtClean="0"/>
              <a:t>(aka an “Exception”)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064151" cy="13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34" y="4242237"/>
            <a:ext cx="2072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38400" y="3175437"/>
            <a:ext cx="2514600" cy="1412404"/>
            <a:chOff x="2438400" y="3175437"/>
            <a:chExt cx="2514600" cy="141240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175437"/>
              <a:ext cx="1981200" cy="141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2438400" y="3682256"/>
              <a:ext cx="457200" cy="29221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948572"/>
            <a:ext cx="1210339" cy="1025900"/>
            <a:chOff x="5105400" y="2948572"/>
            <a:chExt cx="1210339" cy="1025900"/>
          </a:xfrm>
        </p:grpSpPr>
        <p:sp>
          <p:nvSpPr>
            <p:cNvPr id="6" name="Rectangle 5"/>
            <p:cNvSpPr/>
            <p:nvPr/>
          </p:nvSpPr>
          <p:spPr>
            <a:xfrm>
              <a:off x="5105400" y="3792553"/>
              <a:ext cx="609600" cy="1781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1996" y="3035518"/>
              <a:ext cx="186543" cy="9389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58539" y="2948572"/>
              <a:ext cx="457200" cy="35634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71996" y="3970725"/>
            <a:ext cx="645813" cy="799938"/>
            <a:chOff x="5671996" y="3970725"/>
            <a:chExt cx="645813" cy="799938"/>
          </a:xfrm>
        </p:grpSpPr>
        <p:sp>
          <p:nvSpPr>
            <p:cNvPr id="13" name="Right Arrow 12"/>
            <p:cNvSpPr/>
            <p:nvPr/>
          </p:nvSpPr>
          <p:spPr>
            <a:xfrm>
              <a:off x="5860609" y="4414319"/>
              <a:ext cx="457200" cy="35634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1996" y="3970725"/>
              <a:ext cx="186543" cy="7144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Callout 17"/>
          <p:cNvSpPr/>
          <p:nvPr/>
        </p:nvSpPr>
        <p:spPr>
          <a:xfrm>
            <a:off x="2819400" y="1861901"/>
            <a:ext cx="2895600" cy="974017"/>
          </a:xfrm>
          <a:prstGeom prst="cloudCallout">
            <a:avLst>
              <a:gd name="adj1" fmla="val -15765"/>
              <a:gd name="adj2" fmla="val 1008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Opss</a:t>
            </a:r>
            <a:r>
              <a:rPr lang="en-US" sz="1400" dirty="0" smtClean="0">
                <a:solidFill>
                  <a:schemeClr val="bg1"/>
                </a:solidFill>
              </a:rPr>
              <a:t>, the store does not have it! (Problem, aka Exception)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175575" y="1378294"/>
            <a:ext cx="2667000" cy="9077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ask her to decide what to do (you throw the  problem (Exception) back to the method that called you)</a:t>
            </a:r>
            <a:endParaRPr lang="en-US" sz="1400" dirty="0"/>
          </a:p>
        </p:txBody>
      </p:sp>
      <p:sp>
        <p:nvSpPr>
          <p:cNvPr id="24" name="Flowchart: Process 23"/>
          <p:cNvSpPr/>
          <p:nvPr/>
        </p:nvSpPr>
        <p:spPr>
          <a:xfrm>
            <a:off x="6311763" y="5613837"/>
            <a:ext cx="2667000" cy="7486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choose yourself an alternative shampoo (you handle/catch the Exception)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14400" y="54864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MethodExample03.java</a:t>
            </a:r>
            <a:endParaRPr lang="en-US" sz="20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3520017" y="-1250606"/>
            <a:ext cx="1066800" cy="632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Methods Threat </a:t>
            </a:r>
            <a:br>
              <a:rPr lang="en-US" dirty="0" smtClean="0"/>
            </a:br>
            <a:r>
              <a:rPr lang="en-US" dirty="0" smtClean="0"/>
              <a:t>Global and Local Variables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3" y="1252648"/>
            <a:ext cx="4953000" cy="28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3200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69634" name="Picture 2" descr="http://us.123rf.com/400wm/400/400/jgroup/jgroup1005/jgroup100501264/7052661-high-resolution-3d-art-showing-a-maze-as-far-as-you-can-see.jpg"/>
          <p:cNvPicPr>
            <a:picLocks noChangeAspect="1" noChangeArrowheads="1"/>
          </p:cNvPicPr>
          <p:nvPr/>
        </p:nvPicPr>
        <p:blipFill rotWithShape="1">
          <a:blip r:embed="rId3" cstate="print"/>
          <a:srcRect t="45047"/>
          <a:stretch/>
        </p:blipFill>
        <p:spPr bwMode="auto">
          <a:xfrm>
            <a:off x="2133600" y="4038600"/>
            <a:ext cx="4953000" cy="246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 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between local and global variables</a:t>
            </a:r>
          </a:p>
          <a:p>
            <a:pPr lvl="1"/>
            <a:r>
              <a:rPr lang="en-US" dirty="0" smtClean="0"/>
              <a:t>Initializing local/global variables with parameter values</a:t>
            </a:r>
          </a:p>
          <a:p>
            <a:r>
              <a:rPr lang="en-US" dirty="0" smtClean="0"/>
              <a:t>Modifying an input parameter inside the method</a:t>
            </a:r>
          </a:p>
          <a:p>
            <a:pPr lvl="1"/>
            <a:r>
              <a:rPr lang="en-US" dirty="0" smtClean="0"/>
              <a:t>Primitive versus Object variables</a:t>
            </a:r>
          </a:p>
          <a:p>
            <a:pPr lvl="1"/>
            <a:r>
              <a:rPr lang="en-US" dirty="0" smtClean="0"/>
              <a:t>Using the modifier </a:t>
            </a:r>
            <a:r>
              <a:rPr lang="en-US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/>
              <a:t> in the input arguments</a:t>
            </a:r>
          </a:p>
          <a:p>
            <a:r>
              <a:rPr lang="en-US" dirty="0" smtClean="0"/>
              <a:t>Calling methods that throw exceptions</a:t>
            </a:r>
          </a:p>
          <a:p>
            <a:r>
              <a:rPr lang="en-US" dirty="0" smtClean="0"/>
              <a:t>Method documentation using Java Doc tool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9718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MethodExample02.java</a:t>
            </a:r>
            <a:endParaRPr lang="en-US" sz="20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 Documentation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029255" cy="41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11496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" y="457200"/>
            <a:ext cx="90490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40389"/>
            <a:ext cx="2619375" cy="174307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971800" y="685800"/>
            <a:ext cx="3115075" cy="1057095"/>
          </a:xfrm>
          <a:prstGeom prst="wedgeRectCallout">
            <a:avLst>
              <a:gd name="adj1" fmla="val -59400"/>
              <a:gd name="adj2" fmla="val 1199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this documentation is auto-generated for you using </a:t>
            </a:r>
            <a:r>
              <a:rPr lang="en-US" dirty="0" err="1" smtClean="0">
                <a:solidFill>
                  <a:schemeClr val="bg1"/>
                </a:solidFill>
              </a:rPr>
              <a:t>Javadocs</a:t>
            </a:r>
            <a:r>
              <a:rPr lang="en-US" dirty="0" smtClean="0">
                <a:solidFill>
                  <a:schemeClr val="bg1"/>
                </a:solidFill>
              </a:rPr>
              <a:t> Tool!!!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724400" y="2209800"/>
            <a:ext cx="3115075" cy="1057095"/>
          </a:xfrm>
          <a:prstGeom prst="wedgeRectCallout">
            <a:avLst>
              <a:gd name="adj1" fmla="val -102748"/>
              <a:gd name="adj2" fmla="val -1277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Javadoc looks at your code comments to generate that nice HTML documentation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9ThlmlUTFP0/TV6v90fjQSI/AAAAAAAACyI/c9RMpGmDzPU/s1600/ques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4515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Methods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91693" y="1160463"/>
            <a:ext cx="3810000" cy="3676650"/>
            <a:chOff x="2209800" y="1219200"/>
            <a:chExt cx="3810000" cy="3676650"/>
          </a:xfrm>
        </p:grpSpPr>
        <p:pic>
          <p:nvPicPr>
            <p:cNvPr id="6" name="Picture 2" descr="http://www.dreamstime.com/person-thinking-thumb56283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276600" y="3124200"/>
              <a:ext cx="1257300" cy="1771650"/>
            </a:xfrm>
            <a:prstGeom prst="rect">
              <a:avLst/>
            </a:prstGeom>
            <a:noFill/>
          </p:spPr>
        </p:pic>
        <p:sp>
          <p:nvSpPr>
            <p:cNvPr id="8" name="Cloud Callout 7"/>
            <p:cNvSpPr/>
            <p:nvPr/>
          </p:nvSpPr>
          <p:spPr>
            <a:xfrm>
              <a:off x="2209800" y="1219200"/>
              <a:ext cx="3810000" cy="1295400"/>
            </a:xfrm>
            <a:prstGeom prst="cloudCallout">
              <a:avLst>
                <a:gd name="adj1" fmla="val -4338"/>
                <a:gd name="adj2" fmla="val 9566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What is best for my company?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3200400"/>
            <a:ext cx="2819400" cy="3429000"/>
            <a:chOff x="304800" y="3200400"/>
            <a:chExt cx="2819400" cy="3429000"/>
          </a:xfrm>
        </p:grpSpPr>
        <p:pic>
          <p:nvPicPr>
            <p:cNvPr id="66562" name="Picture 2" descr="http://www.fluxbranding.com/wp-content/uploads/2013/08/multi-tas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200400"/>
              <a:ext cx="1676400" cy="2525965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>
              <a:off x="304800" y="5791200"/>
              <a:ext cx="2819400" cy="8382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Having a single person to handle all the tasks?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10200" y="3124200"/>
            <a:ext cx="3505200" cy="3505200"/>
            <a:chOff x="5410200" y="3124200"/>
            <a:chExt cx="3505200" cy="3505200"/>
          </a:xfrm>
        </p:grpSpPr>
        <p:pic>
          <p:nvPicPr>
            <p:cNvPr id="66564" name="Picture 4" descr="http://www.virtualbluebird.com/images/personal_assistant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124200"/>
              <a:ext cx="3448050" cy="2571751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>
              <a:off x="5410200" y="5791200"/>
              <a:ext cx="3505200" cy="8382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Having a team of specialized persons in each area?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Methods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0" y="1295400"/>
            <a:ext cx="3581400" cy="3600450"/>
            <a:chOff x="2514600" y="1295400"/>
            <a:chExt cx="3581400" cy="3600450"/>
          </a:xfrm>
        </p:grpSpPr>
        <p:pic>
          <p:nvPicPr>
            <p:cNvPr id="6" name="Picture 2" descr="http://www.dreamstime.com/person-thinking-thumb56283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657600" y="3124200"/>
              <a:ext cx="1257300" cy="1771650"/>
            </a:xfrm>
            <a:prstGeom prst="rect">
              <a:avLst/>
            </a:prstGeom>
            <a:noFill/>
          </p:spPr>
        </p:pic>
        <p:sp>
          <p:nvSpPr>
            <p:cNvPr id="8" name="Cloud Callout 7"/>
            <p:cNvSpPr/>
            <p:nvPr/>
          </p:nvSpPr>
          <p:spPr>
            <a:xfrm>
              <a:off x="2514600" y="1295400"/>
              <a:ext cx="3581400" cy="1295400"/>
            </a:xfrm>
            <a:prstGeom prst="cloudCallout">
              <a:avLst>
                <a:gd name="adj1" fmla="val -4338"/>
                <a:gd name="adj2" fmla="val 9566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What is best for my program?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3124200"/>
            <a:ext cx="2819400" cy="2819400"/>
            <a:chOff x="0" y="3124200"/>
            <a:chExt cx="2819400" cy="2819400"/>
          </a:xfrm>
        </p:grpSpPr>
        <p:sp>
          <p:nvSpPr>
            <p:cNvPr id="9" name="Rounded Rectangle 8"/>
            <p:cNvSpPr/>
            <p:nvPr/>
          </p:nvSpPr>
          <p:spPr>
            <a:xfrm>
              <a:off x="0" y="5105400"/>
              <a:ext cx="2819400" cy="8382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To have a single main() method that handles all code tasks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4994" name="Picture 2" descr="http://www.askingsmarterquestions.com/wp-content/uploads/2011/06/SEO_keyword_analysis_lis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124200"/>
              <a:ext cx="1981200" cy="1785832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5334000" y="3124200"/>
            <a:ext cx="3505200" cy="2819400"/>
            <a:chOff x="5334000" y="3124200"/>
            <a:chExt cx="3505200" cy="2819400"/>
          </a:xfrm>
        </p:grpSpPr>
        <p:sp>
          <p:nvSpPr>
            <p:cNvPr id="10" name="Rounded Rectangle 9"/>
            <p:cNvSpPr/>
            <p:nvPr/>
          </p:nvSpPr>
          <p:spPr>
            <a:xfrm>
              <a:off x="5334000" y="5105400"/>
              <a:ext cx="3505200" cy="8382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To have a set of methods, each one handling a specific 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4996" name="Picture 4" descr="http://www.health.qld.gov.au/healthyschools/images/resources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3124200"/>
              <a:ext cx="2381250" cy="182880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Methods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Method Calls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If programs are </a:t>
            </a:r>
            <a:r>
              <a:rPr lang="en-US" dirty="0">
                <a:solidFill>
                  <a:srgbClr val="FFFF00"/>
                </a:solidFill>
                <a:latin typeface="Tahoma" charset="0"/>
                <a:ea typeface="ＭＳ Ｐゴシック" charset="0"/>
                <a:cs typeface="ＭＳ Ｐゴシック" charset="0"/>
              </a:rPr>
              <a:t>short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We can write the code as one contiguous segment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The logic is probably simple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There are not too many variables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Not too likely to make a lot of errors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As programs get </a:t>
            </a:r>
            <a:r>
              <a:rPr lang="en-US" dirty="0">
                <a:solidFill>
                  <a:srgbClr val="FFFF00"/>
                </a:solidFill>
                <a:latin typeface="Tahoma" charset="0"/>
                <a:ea typeface="ＭＳ Ｐゴシック" charset="0"/>
                <a:cs typeface="ＭＳ Ｐゴシック" charset="0"/>
              </a:rPr>
              <a:t>longer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Programming in a single segment gets more and more difficult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Logic is more complex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Many variables / expressions / control </a:t>
            </a:r>
            <a:r>
              <a:rPr lang="en-US" dirty="0" smtClean="0">
                <a:latin typeface="Tahoma" charset="0"/>
                <a:ea typeface="ＭＳ Ｐゴシック" charset="0"/>
              </a:rPr>
              <a:t>statements.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1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Method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7131" y="854296"/>
            <a:ext cx="167961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06420" y="2478481"/>
            <a:ext cx="2575112" cy="533400"/>
            <a:chOff x="2806420" y="2478481"/>
            <a:chExt cx="2575112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3933732" y="2478481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Method A</a:t>
              </a:r>
              <a:endParaRPr lang="en-US" dirty="0"/>
            </a:p>
          </p:txBody>
        </p:sp>
        <p:sp>
          <p:nvSpPr>
            <p:cNvPr id="4" name="Down Arrow 3"/>
            <p:cNvSpPr/>
            <p:nvPr/>
          </p:nvSpPr>
          <p:spPr>
            <a:xfrm rot="16200000">
              <a:off x="3046141" y="2260597"/>
              <a:ext cx="228600" cy="70804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1836" y="1463762"/>
            <a:ext cx="1653013" cy="661440"/>
            <a:chOff x="691836" y="1463762"/>
            <a:chExt cx="1653013" cy="661440"/>
          </a:xfrm>
        </p:grpSpPr>
        <p:sp>
          <p:nvSpPr>
            <p:cNvPr id="7" name="Rounded Rectangle 6"/>
            <p:cNvSpPr/>
            <p:nvPr/>
          </p:nvSpPr>
          <p:spPr>
            <a:xfrm>
              <a:off x="691836" y="1788071"/>
              <a:ext cx="1653013" cy="337131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statements</a:t>
              </a:r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397251" y="1463762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4292" y="2205399"/>
            <a:ext cx="1676400" cy="653127"/>
            <a:chOff x="684292" y="2205399"/>
            <a:chExt cx="1676400" cy="653127"/>
          </a:xfrm>
        </p:grpSpPr>
        <p:sp>
          <p:nvSpPr>
            <p:cNvPr id="8" name="Rounded Rectangle 7"/>
            <p:cNvSpPr/>
            <p:nvPr/>
          </p:nvSpPr>
          <p:spPr>
            <a:xfrm>
              <a:off x="684292" y="2551816"/>
              <a:ext cx="1676400" cy="306710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Call method A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381033" y="2205399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247" y="3696636"/>
            <a:ext cx="1651503" cy="639707"/>
            <a:chOff x="685247" y="3696636"/>
            <a:chExt cx="1651503" cy="639707"/>
          </a:xfrm>
        </p:grpSpPr>
        <p:sp>
          <p:nvSpPr>
            <p:cNvPr id="10" name="Rounded Rectangle 9"/>
            <p:cNvSpPr/>
            <p:nvPr/>
          </p:nvSpPr>
          <p:spPr>
            <a:xfrm>
              <a:off x="685247" y="4002354"/>
              <a:ext cx="1651503" cy="333989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Call Method B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381033" y="3696636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Down Arrow 23"/>
          <p:cNvSpPr/>
          <p:nvPr/>
        </p:nvSpPr>
        <p:spPr>
          <a:xfrm rot="5400000">
            <a:off x="3011429" y="3943273"/>
            <a:ext cx="228600" cy="7080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5400000">
            <a:off x="3017000" y="2465450"/>
            <a:ext cx="228600" cy="7080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6168063" y="4493367"/>
            <a:ext cx="228600" cy="7080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76747" y="5804239"/>
            <a:ext cx="1651503" cy="769930"/>
            <a:chOff x="676747" y="5804239"/>
            <a:chExt cx="1651503" cy="769930"/>
          </a:xfrm>
        </p:grpSpPr>
        <p:sp>
          <p:nvSpPr>
            <p:cNvPr id="28" name="Rounded Rectangle 27"/>
            <p:cNvSpPr/>
            <p:nvPr/>
          </p:nvSpPr>
          <p:spPr>
            <a:xfrm>
              <a:off x="676747" y="6040769"/>
              <a:ext cx="1651503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1379145" y="5804239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1836" y="2929300"/>
            <a:ext cx="1653013" cy="682126"/>
            <a:chOff x="691836" y="2929300"/>
            <a:chExt cx="1653013" cy="682126"/>
          </a:xfrm>
        </p:grpSpPr>
        <p:sp>
          <p:nvSpPr>
            <p:cNvPr id="19" name="Down Arrow 18"/>
            <p:cNvSpPr/>
            <p:nvPr/>
          </p:nvSpPr>
          <p:spPr>
            <a:xfrm>
              <a:off x="1388198" y="2929300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1836" y="3274295"/>
              <a:ext cx="1653013" cy="337131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statements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3737" y="4386609"/>
            <a:ext cx="1653013" cy="633137"/>
            <a:chOff x="683737" y="4386609"/>
            <a:chExt cx="1653013" cy="633137"/>
          </a:xfrm>
        </p:grpSpPr>
        <p:sp>
          <p:nvSpPr>
            <p:cNvPr id="21" name="Down Arrow 20"/>
            <p:cNvSpPr/>
            <p:nvPr/>
          </p:nvSpPr>
          <p:spPr>
            <a:xfrm>
              <a:off x="1381033" y="4386609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3737" y="4682615"/>
              <a:ext cx="1653013" cy="337131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statements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5237" y="5124789"/>
            <a:ext cx="1653013" cy="629184"/>
            <a:chOff x="675237" y="5124789"/>
            <a:chExt cx="1653013" cy="629184"/>
          </a:xfrm>
        </p:grpSpPr>
        <p:sp>
          <p:nvSpPr>
            <p:cNvPr id="22" name="Down Arrow 21"/>
            <p:cNvSpPr/>
            <p:nvPr/>
          </p:nvSpPr>
          <p:spPr>
            <a:xfrm>
              <a:off x="1388198" y="5124789"/>
              <a:ext cx="228600" cy="2889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5237" y="5416842"/>
              <a:ext cx="1653013" cy="337131"/>
            </a:xfrm>
            <a:prstGeom prst="roundRect">
              <a:avLst/>
            </a:prstGeom>
            <a:solidFill>
              <a:srgbClr val="50A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Call Method B</a:t>
              </a:r>
              <a:endParaRPr lang="en-US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3946194" y="4559960"/>
            <a:ext cx="1653013" cy="337131"/>
          </a:xfrm>
          <a:prstGeom prst="roundRect">
            <a:avLst/>
          </a:prstGeom>
          <a:solidFill>
            <a:srgbClr val="50A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000420" y="5084819"/>
            <a:ext cx="1653013" cy="337131"/>
          </a:xfrm>
          <a:prstGeom prst="roundRect">
            <a:avLst/>
          </a:prstGeom>
          <a:solidFill>
            <a:srgbClr val="50A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926187" y="3058857"/>
            <a:ext cx="1653013" cy="337131"/>
          </a:xfrm>
          <a:prstGeom prst="roundRect">
            <a:avLst/>
          </a:prstGeom>
          <a:solidFill>
            <a:srgbClr val="50A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800176" y="3985577"/>
            <a:ext cx="2590800" cy="533400"/>
            <a:chOff x="2800176" y="3985577"/>
            <a:chExt cx="2590800" cy="533400"/>
          </a:xfrm>
        </p:grpSpPr>
        <p:sp>
          <p:nvSpPr>
            <p:cNvPr id="23" name="Down Arrow 22"/>
            <p:cNvSpPr/>
            <p:nvPr/>
          </p:nvSpPr>
          <p:spPr>
            <a:xfrm rot="16200000">
              <a:off x="3039897" y="3745856"/>
              <a:ext cx="228600" cy="70804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943176" y="3985577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Method B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5310" y="4475481"/>
            <a:ext cx="2495737" cy="536166"/>
            <a:chOff x="5965310" y="4475481"/>
            <a:chExt cx="2495737" cy="536166"/>
          </a:xfrm>
        </p:grpSpPr>
        <p:sp>
          <p:nvSpPr>
            <p:cNvPr id="26" name="Down Arrow 25"/>
            <p:cNvSpPr/>
            <p:nvPr/>
          </p:nvSpPr>
          <p:spPr>
            <a:xfrm rot="16200000">
              <a:off x="6205031" y="4235760"/>
              <a:ext cx="228600" cy="70804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3247" y="4478247"/>
              <a:ext cx="1447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Method C</a:t>
              </a:r>
              <a:endParaRPr lang="en-US" dirty="0"/>
            </a:p>
          </p:txBody>
        </p:sp>
      </p:grpSp>
      <p:sp>
        <p:nvSpPr>
          <p:cNvPr id="38" name="Down Arrow 37"/>
          <p:cNvSpPr/>
          <p:nvPr/>
        </p:nvSpPr>
        <p:spPr>
          <a:xfrm rot="3378508">
            <a:off x="3106877" y="4884161"/>
            <a:ext cx="228600" cy="7080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4145942">
            <a:off x="3019967" y="4688387"/>
            <a:ext cx="228600" cy="7080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www.paulobrasko.com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7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21030</TotalTime>
  <Words>1933</Words>
  <Application>Microsoft Office PowerPoint</Application>
  <PresentationFormat>On-screen Show (4:3)</PresentationFormat>
  <Paragraphs>472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PowerPoint Presentation</vt:lpstr>
      <vt:lpstr>Chapter 5 Methods</vt:lpstr>
      <vt:lpstr>Chapter 5 Presentation Outline</vt:lpstr>
      <vt:lpstr>Chapter 5 Presentation Outline</vt:lpstr>
      <vt:lpstr>Introduction to Methods</vt:lpstr>
      <vt:lpstr>Introduction to Methods</vt:lpstr>
      <vt:lpstr>Introduction to Methods</vt:lpstr>
      <vt:lpstr>Methods and Method Calls</vt:lpstr>
      <vt:lpstr>Method</vt:lpstr>
      <vt:lpstr>Advantages of Methods</vt:lpstr>
      <vt:lpstr>Functional Abstraction</vt:lpstr>
      <vt:lpstr>The General Form of a Java Method</vt:lpstr>
      <vt:lpstr>Examples in the Real World</vt:lpstr>
      <vt:lpstr>PowerPoint Presentation</vt:lpstr>
      <vt:lpstr>PowerPoint Presentation</vt:lpstr>
      <vt:lpstr>The Main Elements of a Method (*)</vt:lpstr>
      <vt:lpstr>Method Access Type</vt:lpstr>
      <vt:lpstr>PowerPoint Presentation</vt:lpstr>
      <vt:lpstr>Method Modifiers</vt:lpstr>
      <vt:lpstr>PowerPoint Presentation</vt:lpstr>
      <vt:lpstr>Method Return Value</vt:lpstr>
      <vt:lpstr>PowerPoint Presentation</vt:lpstr>
      <vt:lpstr>Returning examples</vt:lpstr>
      <vt:lpstr>Method Name</vt:lpstr>
      <vt:lpstr>PowerPoint Presentation</vt:lpstr>
      <vt:lpstr>Method Arguments</vt:lpstr>
      <vt:lpstr>PowerPoint Presentation</vt:lpstr>
      <vt:lpstr>Calling a Method and  Using its returned value</vt:lpstr>
      <vt:lpstr>Calling Methods Within your Class</vt:lpstr>
      <vt:lpstr>Variables are passed by Value!!!</vt:lpstr>
      <vt:lpstr>PowerPoint Presentation</vt:lpstr>
      <vt:lpstr>PowerPoint Presentation</vt:lpstr>
      <vt:lpstr>PowerPoint Presentation</vt:lpstr>
      <vt:lpstr>Copying an array into another array</vt:lpstr>
      <vt:lpstr>PowerPoint Presentation</vt:lpstr>
      <vt:lpstr>Java Exceptions and Methods</vt:lpstr>
      <vt:lpstr>Two ways of handling a problem  (aka an “Exception”)</vt:lpstr>
      <vt:lpstr>How Methods Threat  Global and Local Variables</vt:lpstr>
      <vt:lpstr>Scope</vt:lpstr>
      <vt:lpstr>PowerPoint Presentation</vt:lpstr>
      <vt:lpstr>Method Documentation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Westinghouse Electric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ferreipb</dc:creator>
  <cp:lastModifiedBy>ferreipb</cp:lastModifiedBy>
  <cp:revision>420</cp:revision>
  <dcterms:created xsi:type="dcterms:W3CDTF">2013-07-06T22:37:30Z</dcterms:created>
  <dcterms:modified xsi:type="dcterms:W3CDTF">2017-12-17T18:50:46Z</dcterms:modified>
</cp:coreProperties>
</file>